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9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an Meller" initials="SM" lastIdx="1" clrIdx="0">
    <p:extLst>
      <p:ext uri="{19B8F6BF-5375-455C-9EA6-DF929625EA0E}">
        <p15:presenceInfo xmlns:p15="http://schemas.microsoft.com/office/powerpoint/2012/main" xmlns="" userId="S::meller_sebastian_1705629@SierpcSP2.onmicrosoft.com::a16f3d95-2b0a-495c-9dbb-83ed530092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5256" autoAdjust="0"/>
  </p:normalViewPr>
  <p:slideViewPr>
    <p:cSldViewPr snapToGrid="0">
      <p:cViewPr varScale="1">
        <p:scale>
          <a:sx n="84" d="100"/>
          <a:sy n="84" d="100"/>
        </p:scale>
        <p:origin x="-324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3044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254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57876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92682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827394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52792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36337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57577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8125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1079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81618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5104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09486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4523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59365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20435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801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967C9F4-0D81-4A9D-BD9B-E5F0041543BB}" type="datetimeFigureOut">
              <a:rPr lang="pl-PL" smtClean="0"/>
              <a:pPr/>
              <a:t>09.12.2025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0894-79AF-40A7-8E31-D4E4EB9E492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546786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C8BA58B4-CB32-432C-CF6C-09039B4BA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280" y="1199166"/>
            <a:ext cx="10037440" cy="3270196"/>
          </a:xfrm>
        </p:spPr>
        <p:txBody>
          <a:bodyPr/>
          <a:lstStyle/>
          <a:p>
            <a:r>
              <a:rPr lang="pl-PL" sz="7200" i="1" dirty="0">
                <a:solidFill>
                  <a:schemeClr val="accent2"/>
                </a:solidFill>
              </a:rPr>
              <a:t>Praktyki </a:t>
            </a:r>
            <a:br>
              <a:rPr lang="pl-PL" sz="7200" i="1" dirty="0">
                <a:solidFill>
                  <a:schemeClr val="accent2"/>
                </a:solidFill>
              </a:rPr>
            </a:br>
            <a:r>
              <a:rPr lang="pl-PL" sz="7200" i="1" dirty="0">
                <a:solidFill>
                  <a:schemeClr val="accent2"/>
                </a:solidFill>
              </a:rPr>
              <a:t>Technik Budownictwa</a:t>
            </a:r>
            <a:endParaRPr lang="pl-PL" sz="7200" dirty="0"/>
          </a:p>
        </p:txBody>
      </p:sp>
    </p:spTree>
    <p:extLst>
      <p:ext uri="{BB962C8B-B14F-4D97-AF65-F5344CB8AC3E}">
        <p14:creationId xmlns:p14="http://schemas.microsoft.com/office/powerpoint/2010/main" xmlns="" val="7778631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xmlns="" id="{D50F3813-CA6B-B67C-1458-FAEB4700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387" y="821093"/>
            <a:ext cx="8900840" cy="1241079"/>
          </a:xfrm>
        </p:spPr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Zrównoważone materiały i gospodarka obiegu zamkniętego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BC96F872-CF85-EF43-4886-876F2CC87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6387" y="2699228"/>
            <a:ext cx="9902356" cy="3608266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Hiszpańskie firmy budowlane coraz częściej wykorzystują materiały z recyklingu, niskoemisyjne betony oraz rozwiązania takie jak selektywna rozbiórka i prefabrykacja, aby ograniczyć odpady i emisję CO₂. Rozwijane programy gospodarki obiegu zamkniętego pozwalają ponownie wykorzystywać materiały, co zmniejsza presję na środowisko i zwiększa efektywność zasobową w całym sektorze budowlanym.</a:t>
            </a:r>
          </a:p>
        </p:txBody>
      </p:sp>
    </p:spTree>
    <p:extLst>
      <p:ext uri="{BB962C8B-B14F-4D97-AF65-F5344CB8AC3E}">
        <p14:creationId xmlns:p14="http://schemas.microsoft.com/office/powerpoint/2010/main" xmlns="" val="168251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4FD9A4E-7EAE-EBC9-0119-BA8C2A5E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599" y="746449"/>
            <a:ext cx="8825660" cy="1277864"/>
          </a:xfrm>
        </p:spPr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Efektywność energetyczna i OZE w budownictwie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9BB99D5-07AB-8F9A-936A-2AADC0984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599" y="2465374"/>
            <a:ext cx="9425960" cy="3860782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Efektywność energetyczna w hiszpańskim budownictwie opiera się na wykorzystywaniu OZE, takich jak panele fotowoltaiczne, oraz na stosowaniu pomp ciepła, nowoczesnych systemów HVAC i rozwiązań pasywnych, które redukują zapotrzebowanie na energię. Budynki coraz częściej spełniają standardy ekologiczne, korzystają z zielonych dachów i certyfikatów takich jak BREEAM czy LEED, co pozwala ograniczyć emisję CO₂ i zmniejszyć zależność od tradycyjnych źródeł energii.</a:t>
            </a:r>
          </a:p>
        </p:txBody>
      </p:sp>
    </p:spTree>
    <p:extLst>
      <p:ext uri="{BB962C8B-B14F-4D97-AF65-F5344CB8AC3E}">
        <p14:creationId xmlns:p14="http://schemas.microsoft.com/office/powerpoint/2010/main" xmlns="" val="311624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4A4C92A-27D9-95F2-16DE-FB4A96EA0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599" y="1203648"/>
            <a:ext cx="8825660" cy="615929"/>
          </a:xfrm>
        </p:spPr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Ograniczanie emisji CO₂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AE5AF801-36A3-DF8E-AF0B-780BE4072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599" y="2558142"/>
            <a:ext cx="9155372" cy="4019939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Ograniczanie emisji CO₂ w hiszpańskim budownictwie obejmuje analizę śladu węglowego, stosowanie niskoemisyjnych materiałów oraz wykorzystanie maszyn elektrycznych i optymalizację transportu, co znacząco redukuje zużycie paliw. Dodatkowo firmy ograniczają emisję pyłów i korzystają z narzędzi cyfrowych, takich jak BIM, aby zmniejszyć ilość odpadów i zwiększyć efektywność środowiskową projektów.</a:t>
            </a:r>
          </a:p>
        </p:txBody>
      </p:sp>
    </p:spTree>
    <p:extLst>
      <p:ext uri="{BB962C8B-B14F-4D97-AF65-F5344CB8AC3E}">
        <p14:creationId xmlns:p14="http://schemas.microsoft.com/office/powerpoint/2010/main" xmlns="" val="1092942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BAC308C-D6CB-8E4E-7FB0-7C6224C72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61053"/>
            <a:ext cx="8909637" cy="653250"/>
          </a:xfrm>
        </p:spPr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Gospodarka wodna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476B2303-DF5D-EA7A-00FD-129AB09DC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3" y="2425960"/>
            <a:ext cx="9369978" cy="3722914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Gospodarka wodna w hiszpańskim budownictwie opiera się na odzysku deszczówki, ponownym wykorzystaniu szarej wody oraz stosowaniu rozwiązań ograniczających zużycie wody, takich jak armatura oszczędna czy technologie zmniejszające zapotrzebowanie w procesach budowlanych. Dodatkowo firmy wdrażają rozwiązania retencyjne i kontrolują jakość ścieków, co pomaga chronić środowisko i zmniejszać zużycie zasobów wodnych.</a:t>
            </a:r>
          </a:p>
        </p:txBody>
      </p:sp>
    </p:spTree>
    <p:extLst>
      <p:ext uri="{BB962C8B-B14F-4D97-AF65-F5344CB8AC3E}">
        <p14:creationId xmlns:p14="http://schemas.microsoft.com/office/powerpoint/2010/main" xmlns="" val="3396945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E5C9D8E-1DBD-8D2A-980F-FF37E99F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05" y="539621"/>
            <a:ext cx="8825660" cy="1653180"/>
          </a:xfrm>
        </p:spPr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Cyfryzacja dla ekologii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56A3254-27A9-9E3F-5547-7612839C4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128" y="2995127"/>
            <a:ext cx="9715744" cy="3396343"/>
          </a:xfrm>
        </p:spPr>
        <p:txBody>
          <a:bodyPr>
            <a:norm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Cyfryzacja w hiszpańskim budownictwie pozwala precyzyjnie planować i monitorować projekty dzięki technologiom takim jak BIM, drony i skanowanie 3D, co zmniejsza zużycie materiałów oraz liczbę błędów. Nowoczesne systemy cyfrowe pomagają też kontrolować zużycie energii, wody i zasobów, wspierając redukcję emisji i bardziej ekologiczne zarządzanie budową.</a:t>
            </a:r>
          </a:p>
        </p:txBody>
      </p:sp>
    </p:spTree>
    <p:extLst>
      <p:ext uri="{BB962C8B-B14F-4D97-AF65-F5344CB8AC3E}">
        <p14:creationId xmlns:p14="http://schemas.microsoft.com/office/powerpoint/2010/main" xmlns="" val="270157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6501983-576F-0E90-B6F1-6592B4694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37F189-7F66-D671-EC6C-6DCBF4B34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3111" y="1399593"/>
            <a:ext cx="8707503" cy="2985796"/>
          </a:xfrm>
        </p:spPr>
        <p:txBody>
          <a:bodyPr>
            <a:normAutofit lnSpcReduction="10000"/>
          </a:bodyPr>
          <a:lstStyle/>
          <a:p>
            <a:r>
              <a:rPr lang="pl-PL" dirty="0">
                <a:solidFill>
                  <a:schemeClr val="accent2"/>
                </a:solidFill>
              </a:rPr>
              <a:t>W dniach od 24.10.2025 do 20.11.2025 uczniowie Zespołu Szkół nr 1 im. gen. </a:t>
            </a:r>
            <a:r>
              <a:rPr lang="pl-PL" dirty="0" err="1">
                <a:solidFill>
                  <a:schemeClr val="accent2"/>
                </a:solidFill>
              </a:rPr>
              <a:t>Jose</a:t>
            </a:r>
            <a:r>
              <a:rPr lang="pl-PL" dirty="0">
                <a:solidFill>
                  <a:schemeClr val="accent2"/>
                </a:solidFill>
              </a:rPr>
              <a:t> de San Martin w Sierpcu o profilu technik budownictwa odbyli praktyki zawodowe w </a:t>
            </a:r>
            <a:r>
              <a:rPr lang="pl-PL" dirty="0" err="1">
                <a:solidFill>
                  <a:schemeClr val="accent2"/>
                </a:solidFill>
              </a:rPr>
              <a:t>Marbelli</a:t>
            </a:r>
            <a:r>
              <a:rPr lang="pl-PL" dirty="0">
                <a:solidFill>
                  <a:schemeClr val="accent2"/>
                </a:solidFill>
              </a:rPr>
              <a:t>, w Hiszpanii. </a:t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>Pracowaliśmy w następujących firmach budowlanych:</a:t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/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>- </a:t>
            </a:r>
            <a:r>
              <a:rPr lang="pl-PL" dirty="0" err="1">
                <a:solidFill>
                  <a:schemeClr val="accent2"/>
                </a:solidFill>
              </a:rPr>
              <a:t>Pinturas</a:t>
            </a:r>
            <a:r>
              <a:rPr lang="pl-PL" dirty="0">
                <a:solidFill>
                  <a:schemeClr val="accent2"/>
                </a:solidFill>
              </a:rPr>
              <a:t> y </a:t>
            </a:r>
            <a:r>
              <a:rPr lang="pl-PL" dirty="0" err="1">
                <a:solidFill>
                  <a:schemeClr val="accent2"/>
                </a:solidFill>
              </a:rPr>
              <a:t>Reformas</a:t>
            </a:r>
            <a:r>
              <a:rPr lang="pl-PL" dirty="0">
                <a:solidFill>
                  <a:schemeClr val="accent2"/>
                </a:solidFill>
              </a:rPr>
              <a:t> 2000 </a:t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/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>- </a:t>
            </a:r>
            <a:r>
              <a:rPr lang="en-US" dirty="0">
                <a:solidFill>
                  <a:schemeClr val="accent2"/>
                </a:solidFill>
              </a:rPr>
              <a:t>Top Solutions Home Reforms &amp; Services</a:t>
            </a:r>
            <a:r>
              <a:rPr lang="pl-PL" dirty="0">
                <a:solidFill>
                  <a:schemeClr val="accent2"/>
                </a:solidFill>
              </a:rPr>
              <a:t/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/>
            </a:r>
            <a:br>
              <a:rPr lang="pl-PL" dirty="0">
                <a:solidFill>
                  <a:schemeClr val="accent2"/>
                </a:solidFill>
              </a:rPr>
            </a:br>
            <a:r>
              <a:rPr lang="pl-PL" dirty="0">
                <a:solidFill>
                  <a:schemeClr val="accent2"/>
                </a:solidFill>
              </a:rPr>
              <a:t>- Top </a:t>
            </a:r>
            <a:r>
              <a:rPr lang="pl-PL" dirty="0" err="1">
                <a:solidFill>
                  <a:schemeClr val="accent2"/>
                </a:solidFill>
              </a:rPr>
              <a:t>Maintenance</a:t>
            </a:r>
            <a:endParaRPr lang="pl-PL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672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9B6942D-49ED-396B-DC03-02A613AC5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65" y="847529"/>
            <a:ext cx="8870271" cy="729449"/>
          </a:xfrm>
        </p:spPr>
        <p:txBody>
          <a:bodyPr/>
          <a:lstStyle/>
          <a:p>
            <a:r>
              <a:rPr lang="pl-PL" dirty="0" err="1">
                <a:solidFill>
                  <a:schemeClr val="accent2"/>
                </a:solidFill>
              </a:rPr>
              <a:t>Pinturas</a:t>
            </a:r>
            <a:r>
              <a:rPr lang="pl-PL" dirty="0">
                <a:solidFill>
                  <a:schemeClr val="accent2"/>
                </a:solidFill>
              </a:rPr>
              <a:t> y </a:t>
            </a:r>
            <a:r>
              <a:rPr lang="pl-PL" dirty="0" err="1">
                <a:solidFill>
                  <a:schemeClr val="accent2"/>
                </a:solidFill>
              </a:rPr>
              <a:t>Reformas</a:t>
            </a:r>
            <a:r>
              <a:rPr lang="pl-PL" dirty="0">
                <a:solidFill>
                  <a:schemeClr val="accent2"/>
                </a:solidFill>
              </a:rPr>
              <a:t> 2000 </a:t>
            </a:r>
            <a:endParaRPr lang="pl-PL" i="1" dirty="0">
              <a:solidFill>
                <a:schemeClr val="accent2"/>
              </a:solidFill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FC550BC-A887-D820-221A-CAFCFDCF5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0465" y="2224921"/>
            <a:ext cx="10191070" cy="2964454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Firma z dużym doświadczeniem w sektorze remontów i malowania, zatrudniająca wysoko wykwalifikowaną kadrę. Firma ta specjalizuje się głownie w murarstwie, układaniu płytek, pracach elektrycznych, hydraulice, tynkowaniu, malowaniu, hydroizolacji, stolarce aluminiowej, stolarce drewnianej.</a:t>
            </a:r>
          </a:p>
        </p:txBody>
      </p:sp>
    </p:spTree>
    <p:extLst>
      <p:ext uri="{BB962C8B-B14F-4D97-AF65-F5344CB8AC3E}">
        <p14:creationId xmlns:p14="http://schemas.microsoft.com/office/powerpoint/2010/main" xmlns="" val="39070598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1999EAD0-9A20-F08F-F2F5-7C2BBBD25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9127" y="359227"/>
            <a:ext cx="3831772" cy="287382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1B46B595-0CA5-0542-89FD-1C3FFAE61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4508" y="3471801"/>
            <a:ext cx="4130350" cy="3058813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9EC7F4A4-FF17-7C1F-8AB6-A696CD4BF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5140" y="3471801"/>
            <a:ext cx="4130350" cy="309776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4B453B6-7611-03FA-2148-5491FF2559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6265" y="99155"/>
            <a:ext cx="2439955" cy="325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00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5D0B048-BDCF-BB7B-77A2-19119C6A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350" y="970384"/>
            <a:ext cx="8825660" cy="125974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Top Solutions Home Reforms &amp; Services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2B7DEC2D-044E-E319-582A-94EC52666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350" y="2785242"/>
            <a:ext cx="9211356" cy="2164594"/>
          </a:xfrm>
        </p:spPr>
        <p:txBody>
          <a:bodyPr>
            <a:normAutofit fontScale="77500" lnSpcReduction="20000"/>
          </a:bodyPr>
          <a:lstStyle/>
          <a:p>
            <a:r>
              <a:rPr lang="pl-PL" sz="3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Top Solutions to firma z ponad 10-letnim doświadczeniem działającym na Costa del </a:t>
            </a:r>
            <a:r>
              <a:rPr lang="pl-PL" sz="3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Sol</a:t>
            </a:r>
            <a:r>
              <a:rPr lang="pl-PL" sz="3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 Jest to zespół wysoko wykwalifikowanych specjalistów z bogatym doświadczeniem w branży budowlanej, którzy potrafią zaprojektować rozwiązanie dopasowane do potrzeb naszych klientów.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330367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17F0FE5E-DF58-023C-9DCE-B7FE1EA7D2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5388" y="3309898"/>
            <a:ext cx="2508972" cy="334529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121A5A80-C7D1-0924-D34F-A663C3BE5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0646" y="475867"/>
            <a:ext cx="3399776" cy="450667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D4802A0C-21C8-00FD-25C4-77D1EFC3F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092" y="410113"/>
            <a:ext cx="2508972" cy="444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40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439C46C-983B-D859-D8B1-742772EA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088" y="1222310"/>
            <a:ext cx="8709606" cy="671911"/>
          </a:xfrm>
        </p:spPr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Top </a:t>
            </a:r>
            <a:r>
              <a:rPr lang="pl-PL" dirty="0" err="1">
                <a:solidFill>
                  <a:schemeClr val="accent2"/>
                </a:solidFill>
              </a:rPr>
              <a:t>Maintenance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DE02DCBF-B015-BE98-A375-2107BF9D7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1088" y="2500604"/>
            <a:ext cx="9416630" cy="2052734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Top </a:t>
            </a:r>
            <a:r>
              <a:rPr lang="pl-PL" sz="26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Maintenance</a:t>
            </a:r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firma która łączy bogate doświadczenie z bardzo wysokim popytem. Są hiszpańską firmą z siedzibą w </a:t>
            </a:r>
            <a:r>
              <a:rPr lang="pl-PL" sz="26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Marbelli</a:t>
            </a:r>
            <a:r>
              <a:rPr lang="pl-PL" sz="2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, która łączy w sobie budownictwo, architekturę, konserwację i projektowanie.</a:t>
            </a:r>
          </a:p>
        </p:txBody>
      </p:sp>
    </p:spTree>
    <p:extLst>
      <p:ext uri="{BB962C8B-B14F-4D97-AF65-F5344CB8AC3E}">
        <p14:creationId xmlns:p14="http://schemas.microsoft.com/office/powerpoint/2010/main" xmlns="" val="3277452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1BEC5B-9DDC-72B4-4E43-A91402384F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3982" y="364049"/>
            <a:ext cx="2810069" cy="374675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8B24C558-0B07-3F92-A347-5C449602E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2077" y="3181737"/>
            <a:ext cx="2649188" cy="353225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22D1814-E32E-E0E4-FB6C-9B62EBE237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435" y="286115"/>
            <a:ext cx="3024011" cy="40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175069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xmlns="" id="{8C346671-3EBA-FA9A-94AA-68A33BB15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55" y="1264481"/>
            <a:ext cx="10326689" cy="4679120"/>
          </a:xfrm>
        </p:spPr>
        <p:txBody>
          <a:bodyPr/>
          <a:lstStyle/>
          <a:p>
            <a:r>
              <a:rPr lang="pl-PL" sz="7200" dirty="0">
                <a:solidFill>
                  <a:schemeClr val="accent2"/>
                </a:solidFill>
              </a:rPr>
              <a:t>Ekologiczne działania w hiszpańskich firmach budowlanych</a:t>
            </a:r>
            <a:endParaRPr lang="pl-PL" sz="7200" dirty="0"/>
          </a:p>
        </p:txBody>
      </p:sp>
    </p:spTree>
    <p:extLst>
      <p:ext uri="{BB962C8B-B14F-4D97-AF65-F5344CB8AC3E}">
        <p14:creationId xmlns:p14="http://schemas.microsoft.com/office/powerpoint/2010/main" xmlns="" val="7503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219</TotalTime>
  <Words>454</Words>
  <Application>Microsoft Office PowerPoint</Application>
  <PresentationFormat>Niestandardowy</PresentationFormat>
  <Paragraphs>20</Paragraphs>
  <Slides>14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Jon</vt:lpstr>
      <vt:lpstr>Praktyki  Technik Budownictwa</vt:lpstr>
      <vt:lpstr>  </vt:lpstr>
      <vt:lpstr>Pinturas y Reformas 2000 </vt:lpstr>
      <vt:lpstr>Slajd 4</vt:lpstr>
      <vt:lpstr>Top Solutions Home Reforms &amp; Services</vt:lpstr>
      <vt:lpstr>Slajd 6</vt:lpstr>
      <vt:lpstr>Top Maintenance</vt:lpstr>
      <vt:lpstr>Slajd 8</vt:lpstr>
      <vt:lpstr>Ekologiczne działania w hiszpańskich firmach budowlanych</vt:lpstr>
      <vt:lpstr>Zrównoważone materiały i gospodarka obiegu zamkniętego</vt:lpstr>
      <vt:lpstr>Efektywność energetyczna i OZE w budownictwie</vt:lpstr>
      <vt:lpstr>Ograniczanie emisji CO₂</vt:lpstr>
      <vt:lpstr>Gospodarka wodna</vt:lpstr>
      <vt:lpstr>Cyfryzacja dla ekologii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Praktyki  Technik Budownictwa</dc:title>
  <dc:creator>Sebastian Meller</dc:creator>
  <cp:lastModifiedBy>Marbar</cp:lastModifiedBy>
  <cp:revision>20</cp:revision>
  <dcterms:created xsi:type="dcterms:W3CDTF">2025-12-05T20:57:35Z</dcterms:created>
  <dcterms:modified xsi:type="dcterms:W3CDTF">2025-12-09T13:47:21Z</dcterms:modified>
</cp:coreProperties>
</file>